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68" r:id="rId4"/>
    <p:sldId id="258" r:id="rId5"/>
    <p:sldId id="260" r:id="rId6"/>
    <p:sldId id="259" r:id="rId7"/>
    <p:sldId id="278" r:id="rId8"/>
    <p:sldId id="261" r:id="rId9"/>
    <p:sldId id="281" r:id="rId10"/>
    <p:sldId id="262" r:id="rId11"/>
    <p:sldId id="264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5" r:id="rId21"/>
    <p:sldId id="267" r:id="rId22"/>
    <p:sldId id="277" r:id="rId23"/>
    <p:sldId id="266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34" d="100"/>
          <a:sy n="34" d="100"/>
        </p:scale>
        <p:origin x="-16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5B00D-6A5A-BE46-8C4B-F330094E5D43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1656F-E32D-AF43-A2B7-1C9C72D8F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0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Today we</a:t>
            </a:r>
            <a:r>
              <a:rPr lang="en-US" baseline="0" dirty="0" smtClean="0"/>
              <a:t> are going to talk about referencing. </a:t>
            </a:r>
            <a:r>
              <a:rPr lang="en-US" dirty="0" smtClean="0"/>
              <a:t>As</a:t>
            </a:r>
            <a:r>
              <a:rPr lang="en-US" baseline="0" dirty="0" smtClean="0"/>
              <a:t> you start your research into your extended essay you’ll be using books, websites and databases to investigate your topic. It is extremely important and expected that you compile a list of all the material you have used in your research.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265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 at how you cite these</a:t>
            </a:r>
            <a:r>
              <a:rPr lang="en-US" baseline="0" dirty="0" smtClean="0"/>
              <a:t> five main 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53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Criminal</a:t>
            </a:r>
            <a:r>
              <a:rPr lang="en-US" baseline="0" dirty="0" smtClean="0"/>
              <a:t> offence.  Reader can see how research was conducted in terms of quality and quantity of materials used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642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In-text citation… in the body of your work and a list</a:t>
            </a:r>
            <a:r>
              <a:rPr lang="en-US" baseline="0" dirty="0" smtClean="0"/>
              <a:t> of the materials used which is placed on the final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57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</a:t>
            </a:r>
            <a:r>
              <a:rPr lang="en-US" baseline="0" dirty="0" smtClean="0"/>
              <a:t> more that 3 authors use et al. (Latin for… and others)</a:t>
            </a:r>
          </a:p>
          <a:p>
            <a:r>
              <a:rPr lang="en-US" baseline="0" dirty="0" smtClean="0"/>
              <a:t>Multiple works by same author: Same author, different books, write authors name, shortened title, page number. Book: (Smith, </a:t>
            </a:r>
            <a:r>
              <a:rPr lang="en-US" i="1" baseline="0" dirty="0" smtClean="0"/>
              <a:t>In communication </a:t>
            </a:r>
            <a:r>
              <a:rPr lang="en-US" i="0" baseline="0" dirty="0" smtClean="0"/>
              <a:t>56) Article (Smith, “Visual Studies”17)</a:t>
            </a:r>
            <a:endParaRPr lang="en-US" i="1" baseline="0" dirty="0" smtClean="0"/>
          </a:p>
          <a:p>
            <a:r>
              <a:rPr lang="en-US" baseline="0" dirty="0" smtClean="0"/>
              <a:t>Indirect citation: If you’re not referencing from the original book (quoted in Smith 300) or (</a:t>
            </a:r>
            <a:r>
              <a:rPr lang="en-US" baseline="0" dirty="0" err="1" smtClean="0"/>
              <a:t>qtd</a:t>
            </a:r>
            <a:r>
              <a:rPr lang="en-US" baseline="0" dirty="0" smtClean="0"/>
              <a:t>. in Smith 300)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63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Bib</a:t>
            </a:r>
            <a:r>
              <a:rPr lang="en-US" baseline="0" dirty="0" smtClean="0"/>
              <a:t> can include materials used to help you form your ideas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198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Examiners are not obliged to read them.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58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Should not use too much of other’s people’s materials, only</a:t>
            </a:r>
            <a:r>
              <a:rPr lang="en-US" baseline="0" dirty="0" smtClean="0"/>
              <a:t> use it as a springboard for  your own ideas or to support your argument. \</a:t>
            </a:r>
          </a:p>
          <a:p>
            <a:r>
              <a:rPr lang="en-US" dirty="0" smtClean="0"/>
              <a:t>You should cite when using:</a:t>
            </a:r>
          </a:p>
          <a:p>
            <a:r>
              <a:rPr lang="en-US" dirty="0" smtClean="0"/>
              <a:t>Quotation marks are used if you quote less then 4 lines… if your</a:t>
            </a:r>
            <a:r>
              <a:rPr lang="en-US" baseline="0" dirty="0" smtClean="0"/>
              <a:t> quotation is more than 4 lines… you need to use a new line and indent the quotation in this case you do not use quotation marks. Common Knowledge does not need to be cited, however if in doubt CITE!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111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 way of introducing someone else's work/ideas</a:t>
            </a:r>
            <a:r>
              <a:rPr lang="en-US" baseline="0" dirty="0" smtClean="0"/>
              <a:t> into your paper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1656F-E32D-AF43-A2B7-1C9C72D8F0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79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27/04/2012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is.edu/ctl/writing/MLACitation_001.pdf.pdf" TargetMode="External"/><Relationship Id="rId4" Type="http://schemas.openxmlformats.org/officeDocument/2006/relationships/hyperlink" Target="http://www.uis.edu/ctl/writing/documents/MLACitationMethodsQuizanswerkey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uvu.edu/owl/infor/test_n_games/practice_tests/MLApracticetest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and When to Cite Your 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Library &amp; Learning Centre</a:t>
            </a:r>
          </a:p>
          <a:p>
            <a:r>
              <a:rPr lang="en-US" dirty="0" err="1" smtClean="0"/>
              <a:t>Sha</a:t>
            </a:r>
            <a:r>
              <a:rPr lang="en-US" dirty="0" smtClean="0"/>
              <a:t> Tin College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155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or Bibliography?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dirty="0" smtClean="0"/>
              <a:t>Reference or Works </a:t>
            </a:r>
            <a:r>
              <a:rPr lang="en-US" b="1" dirty="0"/>
              <a:t>C</a:t>
            </a:r>
            <a:r>
              <a:rPr lang="en-US" b="1" dirty="0" smtClean="0"/>
              <a:t>ited </a:t>
            </a:r>
            <a:r>
              <a:rPr lang="en-US" dirty="0" smtClean="0"/>
              <a:t>referred only to resources that you have actually cited in your paper.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dirty="0" smtClean="0"/>
              <a:t>Bibliography</a:t>
            </a:r>
            <a:r>
              <a:rPr lang="en-US" dirty="0" smtClean="0"/>
              <a:t> may also include material you have consulted but not directly cited or paraphrased.</a:t>
            </a:r>
          </a:p>
        </p:txBody>
      </p:sp>
    </p:spTree>
    <p:extLst>
      <p:ext uri="{BB962C8B-B14F-4D97-AF65-F5344CB8AC3E}">
        <p14:creationId xmlns:p14="http://schemas.microsoft.com/office/powerpoint/2010/main" val="3629647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Footnotes &amp; Endnotes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MLA discourages excessive use of Footnotes &amp; Endnotes</a:t>
            </a:r>
          </a:p>
          <a:p>
            <a:pPr marL="0" indent="0">
              <a:buNone/>
            </a:pPr>
            <a:r>
              <a:rPr lang="en-US" b="1" dirty="0" smtClean="0"/>
              <a:t>However…</a:t>
            </a:r>
          </a:p>
          <a:p>
            <a:r>
              <a:rPr lang="en-US" dirty="0" smtClean="0"/>
              <a:t>MLA do allow their use for bibliographic notes which refer to other publications readers may consult.</a:t>
            </a:r>
          </a:p>
          <a:p>
            <a:r>
              <a:rPr lang="en-US" dirty="0" smtClean="0"/>
              <a:t>The occasional explanatory notes which refer to brief additional notes not included in the main body of the text.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363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Should I Cite: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or ideas that are new to you, even if you paraphrase.</a:t>
            </a:r>
          </a:p>
          <a:p>
            <a:r>
              <a:rPr lang="en-US" dirty="0" smtClean="0"/>
              <a:t>Direct Quotations (use quotation marks “….”).</a:t>
            </a:r>
          </a:p>
          <a:p>
            <a:r>
              <a:rPr lang="en-US" dirty="0" smtClean="0"/>
              <a:t>Numerical figures such as: dates, statistics, percentages etc.</a:t>
            </a:r>
          </a:p>
          <a:p>
            <a:r>
              <a:rPr lang="en-US" dirty="0" smtClean="0"/>
              <a:t>Anything that is specific or questionable.</a:t>
            </a:r>
          </a:p>
          <a:p>
            <a:r>
              <a:rPr lang="en-US" dirty="0" smtClean="0"/>
              <a:t>Images.</a:t>
            </a:r>
          </a:p>
          <a:p>
            <a:r>
              <a:rPr lang="en-US" dirty="0" smtClean="0"/>
              <a:t>If in doubt, cite the source.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676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MLA Citations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Are required when introducing works of others:</a:t>
            </a:r>
          </a:p>
          <a:p>
            <a:r>
              <a:rPr lang="en-US" dirty="0" smtClean="0"/>
              <a:t>Paraphrase or quote the information and cite the source at the end of the sentence.</a:t>
            </a:r>
          </a:p>
          <a:p>
            <a:r>
              <a:rPr lang="en-US" dirty="0" smtClean="0"/>
              <a:t>Introduce a source with phrases such as: </a:t>
            </a:r>
            <a:r>
              <a:rPr lang="en-US" i="1" dirty="0" smtClean="0"/>
              <a:t>according to… </a:t>
            </a:r>
            <a:r>
              <a:rPr lang="en-US" dirty="0" smtClean="0"/>
              <a:t>then paraphrase or quote, then cite.</a:t>
            </a:r>
          </a:p>
          <a:p>
            <a:r>
              <a:rPr lang="en-US" dirty="0" smtClean="0"/>
              <a:t>Use introductory verbs such as</a:t>
            </a:r>
            <a:r>
              <a:rPr lang="en-US" i="1" smtClean="0"/>
              <a:t>: Smith discovered</a:t>
            </a:r>
            <a:r>
              <a:rPr lang="en-US" i="1" dirty="0" smtClean="0"/>
              <a:t>, proved, indicated, asserted, found and noted.</a:t>
            </a:r>
          </a:p>
        </p:txBody>
      </p:sp>
    </p:spTree>
    <p:extLst>
      <p:ext uri="{BB962C8B-B14F-4D97-AF65-F5344CB8AC3E}">
        <p14:creationId xmlns:p14="http://schemas.microsoft.com/office/powerpoint/2010/main" val="217760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I Cite: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Books</a:t>
            </a:r>
          </a:p>
          <a:p>
            <a:r>
              <a:rPr lang="en-US" dirty="0" smtClean="0"/>
              <a:t>Journal Articles</a:t>
            </a:r>
          </a:p>
          <a:p>
            <a:r>
              <a:rPr lang="en-US" dirty="0" smtClean="0"/>
              <a:t>Websites</a:t>
            </a:r>
          </a:p>
          <a:p>
            <a:r>
              <a:rPr lang="en-US" dirty="0" smtClean="0"/>
              <a:t>Online Magazines</a:t>
            </a:r>
          </a:p>
          <a:p>
            <a:r>
              <a:rPr lang="en-US" dirty="0" smtClean="0"/>
              <a:t>Pictures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064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Author’s Last Name, First Name. </a:t>
            </a:r>
            <a:r>
              <a:rPr lang="en-US" i="1" dirty="0" smtClean="0"/>
              <a:t>Title. </a:t>
            </a:r>
            <a:r>
              <a:rPr lang="en-US" dirty="0" smtClean="0"/>
              <a:t>City of Publication: </a:t>
            </a:r>
            <a:r>
              <a:rPr lang="en-US" dirty="0" smtClean="0"/>
              <a:t>Publisher’s Name, </a:t>
            </a:r>
            <a:r>
              <a:rPr lang="en-US" dirty="0" smtClean="0"/>
              <a:t>Date. Format.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dirty="0" err="1" smtClean="0"/>
              <a:t>Gleick</a:t>
            </a:r>
            <a:r>
              <a:rPr lang="en-US" sz="2000" dirty="0" smtClean="0"/>
              <a:t>, James. </a:t>
            </a:r>
            <a:r>
              <a:rPr lang="en-US" sz="2000" i="1" dirty="0" smtClean="0"/>
              <a:t>Chaos: Making a New Science. </a:t>
            </a:r>
            <a:r>
              <a:rPr lang="en-US" sz="2000" dirty="0" smtClean="0"/>
              <a:t>New York: Penguin, 	1978. Print.</a:t>
            </a:r>
          </a:p>
          <a:p>
            <a:pPr marL="0" indent="0">
              <a:buNone/>
            </a:pPr>
            <a:r>
              <a:rPr lang="en-US" sz="2000" dirty="0" err="1" smtClean="0"/>
              <a:t>Cassell</a:t>
            </a:r>
            <a:r>
              <a:rPr lang="en-US" sz="2000" dirty="0" smtClean="0"/>
              <a:t>, Kay Ann, Uma </a:t>
            </a:r>
            <a:r>
              <a:rPr lang="en-US" sz="2000" dirty="0" err="1" smtClean="0"/>
              <a:t>Hiremath</a:t>
            </a:r>
            <a:r>
              <a:rPr lang="en-US" sz="2000" dirty="0" smtClean="0"/>
              <a:t>. </a:t>
            </a:r>
            <a:r>
              <a:rPr lang="en-US" sz="2000" i="1" dirty="0" smtClean="0"/>
              <a:t>Reference and Information 	Services in the 21</a:t>
            </a:r>
            <a:r>
              <a:rPr lang="en-US" sz="2000" i="1" baseline="30000" dirty="0" smtClean="0"/>
              <a:t>st</a:t>
            </a:r>
            <a:r>
              <a:rPr lang="en-US" sz="2000" i="1" dirty="0" smtClean="0"/>
              <a:t> Century. </a:t>
            </a:r>
            <a:r>
              <a:rPr lang="en-US" sz="2000" dirty="0" smtClean="0"/>
              <a:t>London: Neal-Schuman, 2009. 	Print.</a:t>
            </a:r>
          </a:p>
          <a:p>
            <a:pPr marL="0" indent="0">
              <a:buNone/>
            </a:pPr>
            <a:r>
              <a:rPr lang="en-US" sz="2000" dirty="0" smtClean="0"/>
              <a:t>More than 3 author’s use phrase et al. (Latin: and others)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65690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Article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Author’s Last Name, First Name. “Article Title.” </a:t>
            </a:r>
            <a:r>
              <a:rPr lang="en-US" i="1" dirty="0" smtClean="0"/>
              <a:t>Magazine or Journal Title </a:t>
            </a:r>
            <a:r>
              <a:rPr lang="en-US" dirty="0" err="1" smtClean="0"/>
              <a:t>Volume.Issue</a:t>
            </a:r>
            <a:r>
              <a:rPr lang="en-US" dirty="0" smtClean="0"/>
              <a:t> (date): pages. Format.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dirty="0"/>
              <a:t>Horn, Anne. "Strategic </a:t>
            </a:r>
            <a:r>
              <a:rPr lang="en-US" sz="2000" dirty="0" smtClean="0"/>
              <a:t>Competence</a:t>
            </a:r>
            <a:r>
              <a:rPr lang="en-US" sz="2000" dirty="0"/>
              <a:t>: to </a:t>
            </a:r>
            <a:r>
              <a:rPr lang="en-US" sz="2000" dirty="0" smtClean="0"/>
              <a:t>Soar </a:t>
            </a:r>
            <a:r>
              <a:rPr lang="en-US" sz="2000" dirty="0"/>
              <a:t>A</a:t>
            </a:r>
            <a:r>
              <a:rPr lang="en-US" sz="2000" dirty="0" smtClean="0"/>
              <a:t>bove</a:t>
            </a:r>
            <a:r>
              <a:rPr lang="en-US" sz="2000" dirty="0"/>
              <a:t>." </a:t>
            </a:r>
            <a:r>
              <a:rPr lang="en-US" sz="2000" i="1" dirty="0"/>
              <a:t>Library </a:t>
            </a:r>
            <a:r>
              <a:rPr lang="en-US" sz="2000" i="1" dirty="0" smtClean="0"/>
              <a:t>	Management</a:t>
            </a:r>
            <a:r>
              <a:rPr lang="en-US" sz="2000" dirty="0" smtClean="0"/>
              <a:t> 29.1 </a:t>
            </a:r>
            <a:r>
              <a:rPr lang="en-US" sz="2000" dirty="0"/>
              <a:t>(2008): 5-17. Print.</a:t>
            </a:r>
          </a:p>
        </p:txBody>
      </p:sp>
    </p:spTree>
    <p:extLst>
      <p:ext uri="{BB962C8B-B14F-4D97-AF65-F5344CB8AC3E}">
        <p14:creationId xmlns:p14="http://schemas.microsoft.com/office/powerpoint/2010/main" val="2374430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Author/Creator/Publisher (if stated). “Web page title.” </a:t>
            </a:r>
            <a:r>
              <a:rPr lang="en-US" i="1" dirty="0" smtClean="0"/>
              <a:t>Website Title (this can incl.: .com, .org </a:t>
            </a:r>
            <a:r>
              <a:rPr lang="en-US" i="1" dirty="0" err="1" smtClean="0"/>
              <a:t>etc</a:t>
            </a:r>
            <a:r>
              <a:rPr lang="en-US" i="1" dirty="0" smtClean="0"/>
              <a:t>). </a:t>
            </a:r>
            <a:r>
              <a:rPr lang="en-US" dirty="0" smtClean="0"/>
              <a:t>Version number (if stated). Sponsor (if stated). Date listed on site or page. Web. Date you visited.</a:t>
            </a:r>
            <a:r>
              <a:rPr lang="en-US" dirty="0"/>
              <a:t> </a:t>
            </a:r>
            <a:r>
              <a:rPr lang="en-US" dirty="0" smtClean="0"/>
              <a:t>URL (optional)</a:t>
            </a:r>
          </a:p>
          <a:p>
            <a:pPr marL="0" indent="0">
              <a:buNone/>
            </a:pPr>
            <a:r>
              <a:rPr lang="en-US" sz="2000" dirty="0" smtClean="0"/>
              <a:t>"</a:t>
            </a:r>
            <a:r>
              <a:rPr lang="en-US" sz="2000" dirty="0"/>
              <a:t>The Purdue OWL: Research and Citation." </a:t>
            </a:r>
            <a:r>
              <a:rPr lang="en-US" sz="2000" i="1" dirty="0"/>
              <a:t>Welcome to the Purdue </a:t>
            </a:r>
            <a:r>
              <a:rPr lang="en-US" sz="2000" i="1" dirty="0" smtClean="0"/>
              <a:t>	University </a:t>
            </a:r>
            <a:r>
              <a:rPr lang="en-US" sz="2000" i="1" dirty="0"/>
              <a:t>Online Writing Lab (OWL)</a:t>
            </a:r>
            <a:r>
              <a:rPr lang="en-US" sz="2000" dirty="0" smtClean="0"/>
              <a:t>. Purdue University, 	Sep. </a:t>
            </a:r>
            <a:r>
              <a:rPr lang="en-US" sz="2000" dirty="0"/>
              <a:t>2010. Web. 28 </a:t>
            </a:r>
            <a:r>
              <a:rPr lang="en-US" sz="2000" dirty="0" smtClean="0"/>
              <a:t>Feb</a:t>
            </a:r>
            <a:r>
              <a:rPr lang="en-US" sz="2000" dirty="0"/>
              <a:t>. 2012.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NB: 7</a:t>
            </a:r>
            <a:r>
              <a:rPr lang="en-US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sz="2000" dirty="0" smtClean="0">
                <a:solidFill>
                  <a:srgbClr val="FF0000"/>
                </a:solidFill>
              </a:rPr>
              <a:t> Edition of MLA does not require a URL to be included.</a:t>
            </a:r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01561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Magazine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Author’s Last Name, First Name. “Article title.” </a:t>
            </a:r>
            <a:r>
              <a:rPr lang="en-US" i="1" dirty="0" smtClean="0"/>
              <a:t>Name of web magazine. </a:t>
            </a:r>
            <a:r>
              <a:rPr lang="en-US" dirty="0" smtClean="0"/>
              <a:t>Publisher. </a:t>
            </a:r>
            <a:r>
              <a:rPr lang="en-US" dirty="0" smtClean="0"/>
              <a:t>(Date </a:t>
            </a:r>
            <a:r>
              <a:rPr lang="en-US" dirty="0" smtClean="0"/>
              <a:t>of article listed on </a:t>
            </a:r>
            <a:r>
              <a:rPr lang="en-US" dirty="0" smtClean="0"/>
              <a:t>site). </a:t>
            </a:r>
            <a:r>
              <a:rPr lang="en-US" dirty="0" smtClean="0"/>
              <a:t>Page.</a:t>
            </a:r>
            <a:r>
              <a:rPr lang="en-US" dirty="0" smtClean="0"/>
              <a:t> </a:t>
            </a:r>
            <a:r>
              <a:rPr lang="en-US" dirty="0" smtClean="0"/>
              <a:t>Format</a:t>
            </a:r>
            <a:r>
              <a:rPr lang="en-US" dirty="0" smtClean="0"/>
              <a:t>. </a:t>
            </a:r>
            <a:r>
              <a:rPr lang="en-US" dirty="0" smtClean="0"/>
              <a:t>Date website was visited.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dirty="0" smtClean="0"/>
              <a:t>Dolby, Nadine. “Research in </a:t>
            </a:r>
            <a:r>
              <a:rPr lang="en-US" sz="2000" dirty="0"/>
              <a:t>Y</a:t>
            </a:r>
            <a:r>
              <a:rPr lang="en-US" sz="2000" dirty="0" smtClean="0"/>
              <a:t>outh </a:t>
            </a:r>
            <a:r>
              <a:rPr lang="en-US" sz="2000" dirty="0"/>
              <a:t>C</a:t>
            </a:r>
            <a:r>
              <a:rPr lang="en-US" sz="2000" dirty="0" smtClean="0"/>
              <a:t>ulture and Policy: Current 	Conditions and Future Directions.” </a:t>
            </a:r>
            <a:r>
              <a:rPr lang="en-US" sz="2000" i="1" dirty="0" smtClean="0"/>
              <a:t>Social Work and Society: 	the International </a:t>
            </a:r>
            <a:r>
              <a:rPr lang="en-US" sz="2000" i="1" dirty="0"/>
              <a:t>O</a:t>
            </a:r>
            <a:r>
              <a:rPr lang="en-US" sz="2000" i="1" dirty="0" smtClean="0"/>
              <a:t>nline-Only </a:t>
            </a:r>
            <a:r>
              <a:rPr lang="en-US" sz="2000" i="1" dirty="0"/>
              <a:t>J</a:t>
            </a:r>
            <a:r>
              <a:rPr lang="en-US" sz="2000" i="1" dirty="0" smtClean="0"/>
              <a:t>ournal </a:t>
            </a:r>
            <a:r>
              <a:rPr lang="en-US" sz="2000" dirty="0" smtClean="0"/>
              <a:t>6.2 (2008): 330-336. 	Web. 28 Feb. 2012.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91213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Artist’s Last Name, First Name. </a:t>
            </a:r>
            <a:r>
              <a:rPr lang="en-US" i="1" dirty="0" smtClean="0"/>
              <a:t>The work of art. </a:t>
            </a:r>
            <a:r>
              <a:rPr lang="en-US" dirty="0" smtClean="0"/>
              <a:t>Date of creation. Name of institution and city where work is housed. </a:t>
            </a:r>
            <a:r>
              <a:rPr lang="en-US" i="1" dirty="0" smtClean="0"/>
              <a:t>Name of website. </a:t>
            </a:r>
            <a:r>
              <a:rPr lang="en-US" dirty="0" smtClean="0"/>
              <a:t>Format</a:t>
            </a:r>
            <a:r>
              <a:rPr lang="en-US" dirty="0" smtClean="0"/>
              <a:t>. </a:t>
            </a:r>
            <a:r>
              <a:rPr lang="en-US" dirty="0" smtClean="0"/>
              <a:t>Date accessed.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Klee, Paul. </a:t>
            </a:r>
            <a:r>
              <a:rPr lang="en-US" sz="2000" i="1" dirty="0" smtClean="0"/>
              <a:t>Twittering Machine. </a:t>
            </a:r>
            <a:r>
              <a:rPr lang="en-US" sz="2000" dirty="0" smtClean="0"/>
              <a:t>1922. Museum of Modern Art, New York. </a:t>
            </a:r>
            <a:r>
              <a:rPr lang="en-US" sz="2000" i="1" dirty="0" smtClean="0"/>
              <a:t>The Archive. </a:t>
            </a:r>
            <a:r>
              <a:rPr lang="en-US" sz="2000" dirty="0" smtClean="0"/>
              <a:t>Web. 26 Feb. 2012.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0100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148976"/>
            <a:ext cx="8042276" cy="2459029"/>
          </a:xfrm>
        </p:spPr>
        <p:txBody>
          <a:bodyPr/>
          <a:lstStyle/>
          <a:p>
            <a:r>
              <a:rPr lang="en-US" dirty="0" smtClean="0"/>
              <a:t>MLA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Modern Language Association (7</a:t>
            </a:r>
            <a:r>
              <a:rPr lang="en-US" baseline="30000" dirty="0" smtClean="0"/>
              <a:t>th</a:t>
            </a:r>
            <a:r>
              <a:rPr lang="en-US" dirty="0" smtClean="0"/>
              <a:t> Ed.)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913657"/>
            <a:ext cx="8042276" cy="1235319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 smtClean="0"/>
              <a:t>Sha</a:t>
            </a:r>
            <a:r>
              <a:rPr lang="en-US" dirty="0" smtClean="0"/>
              <a:t> Tin College recommends: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64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78921"/>
            <a:ext cx="8042276" cy="1336956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ore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969111"/>
            <a:ext cx="8042276" cy="433775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SMART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LIBRARY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LIBRARY HOME PAGE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Scroll down to window 5</a:t>
            </a:r>
          </a:p>
          <a:p>
            <a:pPr marL="0" indent="0" algn="ctr">
              <a:buNone/>
            </a:pPr>
            <a:r>
              <a:rPr lang="en-US" b="1" dirty="0" smtClean="0"/>
              <a:t>Citation Guidelines &amp; Tools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19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 Guidelines </a:t>
            </a:r>
            <a:br>
              <a:rPr lang="en-US" dirty="0" smtClean="0"/>
            </a:br>
            <a:r>
              <a:rPr lang="en-US" dirty="0" smtClean="0"/>
              <a:t>and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Here you will find:</a:t>
            </a:r>
          </a:p>
          <a:p>
            <a:r>
              <a:rPr lang="en-US" dirty="0" smtClean="0"/>
              <a:t>MLA Citation style – Useful tips on citation management from Cornell University</a:t>
            </a:r>
          </a:p>
          <a:p>
            <a:r>
              <a:rPr lang="en-US" dirty="0" smtClean="0"/>
              <a:t>Purdue OWL MLA – for further citation guidance</a:t>
            </a:r>
          </a:p>
          <a:p>
            <a:r>
              <a:rPr lang="en-US" dirty="0" smtClean="0"/>
              <a:t>Template for MLA style</a:t>
            </a:r>
          </a:p>
          <a:p>
            <a:r>
              <a:rPr lang="en-US" dirty="0" smtClean="0"/>
              <a:t>Links to Referencing tools: </a:t>
            </a:r>
            <a:r>
              <a:rPr lang="en-US" dirty="0" err="1" smtClean="0"/>
              <a:t>EasyBib</a:t>
            </a:r>
            <a:r>
              <a:rPr lang="en-US" dirty="0" smtClean="0"/>
              <a:t> &amp; </a:t>
            </a:r>
            <a:r>
              <a:rPr lang="en-US" dirty="0" err="1" smtClean="0"/>
              <a:t>Bibme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315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Oliver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 following guides and tools are available on the library cataloguing page:</a:t>
            </a:r>
          </a:p>
          <a:p>
            <a:r>
              <a:rPr lang="en-US" dirty="0" smtClean="0"/>
              <a:t>Purdue University Writing Lab</a:t>
            </a:r>
          </a:p>
          <a:p>
            <a:pPr lvl="1"/>
            <a:r>
              <a:rPr lang="en-US" dirty="0" smtClean="0"/>
              <a:t>Conducting Research</a:t>
            </a:r>
          </a:p>
          <a:p>
            <a:pPr lvl="1"/>
            <a:r>
              <a:rPr lang="en-US" dirty="0" smtClean="0"/>
              <a:t>Using Research</a:t>
            </a:r>
          </a:p>
          <a:p>
            <a:pPr lvl="1"/>
            <a:r>
              <a:rPr lang="en-US" dirty="0" smtClean="0"/>
              <a:t>Referencing MLA</a:t>
            </a:r>
          </a:p>
          <a:p>
            <a:pPr lvl="1"/>
            <a:endParaRPr lang="en-US" dirty="0"/>
          </a:p>
          <a:p>
            <a:pPr marL="349250" lvl="1" indent="0">
              <a:buNone/>
            </a:pPr>
            <a:r>
              <a:rPr lang="en-US" dirty="0" smtClean="0"/>
              <a:t>Tools for citing sources</a:t>
            </a:r>
          </a:p>
          <a:p>
            <a:pPr lvl="1"/>
            <a:r>
              <a:rPr lang="en-US" dirty="0" err="1" smtClean="0"/>
              <a:t>Bibme.org</a:t>
            </a:r>
            <a:endParaRPr lang="en-US" dirty="0" smtClean="0"/>
          </a:p>
          <a:p>
            <a:pPr lvl="1"/>
            <a:r>
              <a:rPr lang="en-US" dirty="0" err="1" smtClean="0"/>
              <a:t>Easybib.com</a:t>
            </a:r>
            <a:endParaRPr lang="en-US" dirty="0" smtClean="0"/>
          </a:p>
          <a:p>
            <a:pPr marL="349250" lvl="1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657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Further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b="1" dirty="0" smtClean="0"/>
              <a:t>Visit the LLC </a:t>
            </a:r>
            <a:endParaRPr lang="en-US" sz="3600" b="1" dirty="0"/>
          </a:p>
          <a:p>
            <a:pPr marL="0" indent="0" algn="ctr">
              <a:buNone/>
            </a:pPr>
            <a:r>
              <a:rPr lang="en-US" sz="3600" b="1" dirty="0" smtClean="0"/>
              <a:t>Ask the LIBRARIAN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17940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MLA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MLA Practice Test: </a:t>
            </a:r>
            <a:r>
              <a:rPr lang="en-US" dirty="0" smtClean="0"/>
              <a:t> </a:t>
            </a:r>
            <a:r>
              <a:rPr lang="en-US" sz="1800" dirty="0" smtClean="0"/>
              <a:t>Online Writing Lab, Utah Valley University </a:t>
            </a:r>
          </a:p>
          <a:p>
            <a:endParaRPr lang="en-US" sz="1800" dirty="0"/>
          </a:p>
          <a:p>
            <a:r>
              <a:rPr lang="en-US" dirty="0" smtClean="0">
                <a:hlinkClick r:id="rId3"/>
              </a:rPr>
              <a:t>MLA Citation Methods Quiz: </a:t>
            </a:r>
            <a:r>
              <a:rPr lang="en-US" dirty="0" smtClean="0"/>
              <a:t> </a:t>
            </a:r>
            <a:r>
              <a:rPr lang="en-US" sz="1800" dirty="0" smtClean="0"/>
              <a:t>Sponsored by The Learning Center for Teaching and Learning at UIS</a:t>
            </a:r>
          </a:p>
          <a:p>
            <a:r>
              <a:rPr lang="de-DE" sz="1800" dirty="0" smtClean="0">
                <a:hlinkClick r:id="rId4"/>
              </a:rPr>
              <a:t>MLA Citation Methods Quiz (Answer Key):</a:t>
            </a:r>
            <a:r>
              <a:rPr lang="de-DE" sz="1800" dirty="0" smtClean="0"/>
              <a:t> </a:t>
            </a:r>
            <a:r>
              <a:rPr lang="en-US" sz="1800" dirty="0"/>
              <a:t>Sponsored by The Learning Center for Teaching and Learning at UIS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3337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2112740"/>
            <a:ext cx="8042276" cy="314636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Is a style or format that sets out rules determining:</a:t>
            </a:r>
          </a:p>
          <a:p>
            <a:r>
              <a:rPr lang="en-US" dirty="0" smtClean="0"/>
              <a:t>How to set up your paper</a:t>
            </a:r>
          </a:p>
          <a:p>
            <a:r>
              <a:rPr lang="en-US" dirty="0" smtClean="0"/>
              <a:t>How you document your research 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77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302938"/>
            <a:ext cx="8042276" cy="1336956"/>
          </a:xfrm>
        </p:spPr>
        <p:txBody>
          <a:bodyPr/>
          <a:lstStyle/>
          <a:p>
            <a:r>
              <a:rPr lang="en-US" dirty="0" smtClean="0"/>
              <a:t>Why Do We Need To Cite Sources?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876963"/>
            <a:ext cx="8042276" cy="4343400"/>
          </a:xfrm>
        </p:spPr>
        <p:txBody>
          <a:bodyPr>
            <a:normAutofit/>
          </a:bodyPr>
          <a:lstStyle/>
          <a:p>
            <a:r>
              <a:rPr lang="en-US" dirty="0" smtClean="0"/>
              <a:t>Referencing is used to acknowledge and credit the work of others cited in your paper.</a:t>
            </a:r>
          </a:p>
          <a:p>
            <a:r>
              <a:rPr lang="en-US" dirty="0" smtClean="0"/>
              <a:t>It protects you against accusations of Plagiarism (taking credit for other people’s work).</a:t>
            </a:r>
          </a:p>
          <a:p>
            <a:r>
              <a:rPr lang="en-US" dirty="0" smtClean="0"/>
              <a:t>It provides a map of your research for other.</a:t>
            </a:r>
          </a:p>
          <a:p>
            <a:r>
              <a:rPr lang="en-US" dirty="0" smtClean="0"/>
              <a:t>Correct referencing is an easy way of obtaining 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sz="3600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marks</a:t>
            </a:r>
            <a:r>
              <a:rPr lang="en-US" dirty="0" smtClean="0"/>
              <a:t> for your essay.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035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9275" y="439145"/>
            <a:ext cx="80422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>
              <a:spcBef>
                <a:spcPct val="0"/>
              </a:spcBef>
              <a:buNone/>
            </a:pPr>
            <a:r>
              <a:rPr lang="en-US" sz="4600" dirty="0" smtClean="0">
                <a:solidFill>
                  <a:srgbClr val="2C7C9F"/>
                </a:solidFill>
                <a:ea typeface="+mj-ea"/>
                <a:cs typeface="+mj-cs"/>
              </a:rPr>
              <a:t>What is a Citation or Reference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8205" y="2189443"/>
            <a:ext cx="855529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It is a bibliographic  list of resources that you have used in your work. It usually includes:</a:t>
            </a:r>
          </a:p>
          <a:p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Author’s Name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Title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Publisher’s Name &amp; City of Publication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Date of Publication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Website Address (although this is optional in 7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ed.)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r>
              <a:rPr lang="en-US" sz="2000" dirty="0" smtClean="0"/>
              <a:t>There are two parts:</a:t>
            </a:r>
          </a:p>
          <a:p>
            <a:endParaRPr lang="en-US" sz="2000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In-Text Citation/ Parentheses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Reference List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091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341883"/>
            <a:ext cx="8042276" cy="956128"/>
          </a:xfrm>
        </p:spPr>
        <p:txBody>
          <a:bodyPr/>
          <a:lstStyle/>
          <a:p>
            <a:r>
              <a:rPr lang="en-US" dirty="0" smtClean="0"/>
              <a:t>In-Text 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The citation should appear next to the quotation or paraphrased text using only:</a:t>
            </a:r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b="1" dirty="0" smtClean="0"/>
              <a:t>(Author’s</a:t>
            </a:r>
            <a:r>
              <a:rPr lang="en-US" dirty="0" smtClean="0"/>
              <a:t> </a:t>
            </a:r>
            <a:r>
              <a:rPr lang="en-US" b="1" dirty="0" smtClean="0"/>
              <a:t>Last Name </a:t>
            </a:r>
            <a:r>
              <a:rPr lang="en-US" b="1" dirty="0"/>
              <a:t>P</a:t>
            </a:r>
            <a:r>
              <a:rPr lang="en-US" b="1" dirty="0" smtClean="0"/>
              <a:t>age Number)</a:t>
            </a:r>
          </a:p>
          <a:p>
            <a:pPr marL="0" indent="0">
              <a:buNone/>
            </a:pPr>
            <a:r>
              <a:rPr lang="en-US" dirty="0"/>
              <a:t>Example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Romantic </a:t>
            </a:r>
            <a:r>
              <a:rPr lang="en-US" dirty="0"/>
              <a:t>poetry is characterized by the “spontaneous overflow of powerful feelings” </a:t>
            </a:r>
            <a:r>
              <a:rPr lang="en-US" b="1" dirty="0"/>
              <a:t>(Wordsworth 263</a:t>
            </a:r>
            <a:r>
              <a:rPr lang="en-US" b="1" dirty="0" smtClean="0"/>
              <a:t>).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Wordsworth</a:t>
            </a:r>
            <a:r>
              <a:rPr lang="en-US" dirty="0" smtClean="0"/>
              <a:t> stated that Romantic poetry was “a spontaneous overflow of powerful feelings” </a:t>
            </a:r>
            <a:r>
              <a:rPr lang="en-US" b="1" dirty="0" smtClean="0"/>
              <a:t>(263).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Both are acceptable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98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30240"/>
            <a:ext cx="8042276" cy="700045"/>
          </a:xfrm>
        </p:spPr>
        <p:txBody>
          <a:bodyPr/>
          <a:lstStyle/>
          <a:p>
            <a:r>
              <a:rPr lang="en-US" dirty="0" smtClean="0"/>
              <a:t>Examples of In-Text 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533" y="830285"/>
            <a:ext cx="8873322" cy="589340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800" dirty="0" smtClean="0"/>
              <a:t>1.No author: use title</a:t>
            </a:r>
          </a:p>
          <a:p>
            <a:r>
              <a:rPr lang="en-US" sz="1800" b="1" dirty="0" smtClean="0"/>
              <a:t>(“Impact of Global Warming” 6)</a:t>
            </a:r>
          </a:p>
          <a:p>
            <a:pPr marL="0" indent="0">
              <a:buNone/>
            </a:pPr>
            <a:r>
              <a:rPr lang="en-US" sz="1800" dirty="0" smtClean="0"/>
              <a:t>2.Two authors with same last name: use initial of first name</a:t>
            </a:r>
          </a:p>
          <a:p>
            <a:r>
              <a:rPr lang="en-US" sz="1800" b="1" dirty="0" smtClean="0"/>
              <a:t>(A. Miller 7)      (B. Miller 10) </a:t>
            </a:r>
          </a:p>
          <a:p>
            <a:pPr marL="0" indent="0">
              <a:buNone/>
            </a:pPr>
            <a:r>
              <a:rPr lang="en-US" sz="1800" dirty="0" smtClean="0"/>
              <a:t>3.Multiple authors</a:t>
            </a:r>
          </a:p>
          <a:p>
            <a:r>
              <a:rPr lang="en-US" sz="1800" b="1" dirty="0" smtClean="0"/>
              <a:t>(Smith, Yang, and Moore 76) </a:t>
            </a:r>
            <a:r>
              <a:rPr lang="en-US" sz="1800" dirty="0" smtClean="0"/>
              <a:t>or </a:t>
            </a:r>
            <a:r>
              <a:rPr lang="en-US" sz="1800" b="1" dirty="0" smtClean="0"/>
              <a:t>(Smith et al. 76)</a:t>
            </a:r>
            <a:r>
              <a:rPr lang="en-US" sz="1800" dirty="0" smtClean="0"/>
              <a:t> if there are more than 3 authors</a:t>
            </a:r>
          </a:p>
          <a:p>
            <a:pPr marL="0" indent="0">
              <a:buNone/>
            </a:pPr>
            <a:r>
              <a:rPr lang="en-US" sz="1800" dirty="0" smtClean="0"/>
              <a:t>4. Multiple books/ articles by same author</a:t>
            </a:r>
          </a:p>
          <a:p>
            <a:r>
              <a:rPr lang="en-US" sz="1800" dirty="0" smtClean="0"/>
              <a:t>Book: </a:t>
            </a:r>
            <a:r>
              <a:rPr lang="en-US" sz="1800" b="1" dirty="0" smtClean="0"/>
              <a:t>(Smith,</a:t>
            </a:r>
            <a:r>
              <a:rPr lang="en-US" sz="1800" dirty="0" smtClean="0"/>
              <a:t> </a:t>
            </a:r>
            <a:r>
              <a:rPr lang="en-US" sz="1800" i="1" dirty="0" smtClean="0"/>
              <a:t>In Communication </a:t>
            </a:r>
            <a:r>
              <a:rPr lang="en-US" sz="1800" b="1" dirty="0" smtClean="0"/>
              <a:t>56)   </a:t>
            </a:r>
            <a:r>
              <a:rPr lang="en-US" sz="1800" dirty="0" smtClean="0"/>
              <a:t>or Article </a:t>
            </a:r>
            <a:r>
              <a:rPr lang="en-US" sz="1800" b="1" dirty="0" smtClean="0"/>
              <a:t>(Smith, “Visual Studies” 17)</a:t>
            </a:r>
          </a:p>
          <a:p>
            <a:pPr marL="0" indent="0">
              <a:buNone/>
            </a:pPr>
            <a:r>
              <a:rPr lang="en-US" sz="1800" b="1" dirty="0" smtClean="0"/>
              <a:t>5. </a:t>
            </a:r>
            <a:r>
              <a:rPr lang="en-US" sz="1800" dirty="0" smtClean="0"/>
              <a:t>Indirect citation when you’re not referencing from the original book/article</a:t>
            </a:r>
          </a:p>
          <a:p>
            <a:r>
              <a:rPr lang="en-US" sz="1800" b="1" dirty="0" smtClean="0"/>
              <a:t>(quoted in Smith 300) </a:t>
            </a:r>
            <a:r>
              <a:rPr lang="en-US" sz="1800" dirty="0" smtClean="0"/>
              <a:t>or </a:t>
            </a:r>
            <a:r>
              <a:rPr lang="en-US" sz="1800" b="1" dirty="0" smtClean="0"/>
              <a:t>(</a:t>
            </a:r>
            <a:r>
              <a:rPr lang="en-US" sz="1800" b="1" dirty="0" err="1" smtClean="0"/>
              <a:t>qtd</a:t>
            </a:r>
            <a:r>
              <a:rPr lang="en-US" sz="1800" b="1" dirty="0" smtClean="0"/>
              <a:t>. In Smith 300)</a:t>
            </a:r>
          </a:p>
          <a:p>
            <a:pPr marL="0" indent="0">
              <a:buNone/>
            </a:pPr>
            <a:r>
              <a:rPr lang="en-US" sz="1800" dirty="0"/>
              <a:t>6</a:t>
            </a:r>
            <a:r>
              <a:rPr lang="en-US" sz="1800" dirty="0" smtClean="0"/>
              <a:t>.Website</a:t>
            </a:r>
          </a:p>
          <a:p>
            <a:r>
              <a:rPr lang="en-US" sz="1800" dirty="0" smtClean="0"/>
              <a:t>Include first item that appears in Work Cited entry (authors name or title). You do not need to include paragraph or page number.</a:t>
            </a:r>
          </a:p>
          <a:p>
            <a:r>
              <a:rPr lang="en-US" sz="1800" b="1" dirty="0" smtClean="0"/>
              <a:t>(Smith) </a:t>
            </a:r>
            <a:r>
              <a:rPr lang="en-US" sz="1800" dirty="0" smtClean="0"/>
              <a:t>or </a:t>
            </a:r>
            <a:r>
              <a:rPr lang="en-US" sz="1800" b="1" dirty="0" smtClean="0"/>
              <a:t>(“Impact of Global Warming”) </a:t>
            </a:r>
            <a:r>
              <a:rPr lang="en-US" sz="1800" dirty="0" smtClean="0"/>
              <a:t>or </a:t>
            </a:r>
            <a:r>
              <a:rPr lang="en-US" sz="1800" b="1" dirty="0" smtClean="0"/>
              <a:t>(</a:t>
            </a:r>
            <a:r>
              <a:rPr lang="en-US" sz="1800" b="1" dirty="0" err="1" smtClean="0"/>
              <a:t>CNN.com</a:t>
            </a:r>
            <a:r>
              <a:rPr lang="en-US" sz="1800" b="1" dirty="0" smtClean="0"/>
              <a:t>)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0715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References/Cited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8042276" cy="47921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The FULL citation should:</a:t>
            </a:r>
          </a:p>
          <a:p>
            <a:r>
              <a:rPr lang="en-US" dirty="0" smtClean="0"/>
              <a:t>Appear in alphabetical order on the last page.</a:t>
            </a:r>
          </a:p>
          <a:p>
            <a:r>
              <a:rPr lang="en-US" dirty="0"/>
              <a:t>C</a:t>
            </a:r>
            <a:r>
              <a:rPr lang="en-US" dirty="0" smtClean="0"/>
              <a:t>ontains enough bibliographic information to allow readers to locate your source.</a:t>
            </a:r>
          </a:p>
          <a:p>
            <a:r>
              <a:rPr lang="en-US" dirty="0" smtClean="0"/>
              <a:t>Formatted with hanging indentations.</a:t>
            </a:r>
          </a:p>
          <a:p>
            <a:pPr marL="0" indent="0">
              <a:buNone/>
            </a:pPr>
            <a:r>
              <a:rPr lang="en-US" dirty="0" smtClean="0"/>
              <a:t>Example: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Wordsworth, William. </a:t>
            </a:r>
            <a:r>
              <a:rPr lang="en-US" i="1" dirty="0" smtClean="0"/>
              <a:t>Lyrical Ballads. </a:t>
            </a:r>
            <a:r>
              <a:rPr lang="en-US" dirty="0" smtClean="0"/>
              <a:t>London: Oxford          	University Press, 1967. Print.</a:t>
            </a:r>
          </a:p>
          <a:p>
            <a:pPr marL="0" indent="0" algn="ctr">
              <a:buNone/>
            </a:pPr>
            <a:endParaRPr lang="en-US" sz="20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000" b="1" i="1" dirty="0" smtClean="0">
                <a:solidFill>
                  <a:srgbClr val="FF0000"/>
                </a:solidFill>
              </a:rPr>
              <a:t>Referencing changes according to type of source cited: </a:t>
            </a:r>
          </a:p>
          <a:p>
            <a:pPr marL="0" indent="0" algn="ctr">
              <a:buNone/>
            </a:pPr>
            <a:r>
              <a:rPr lang="en-US" sz="2000" b="1" i="1" dirty="0" smtClean="0">
                <a:solidFill>
                  <a:srgbClr val="FF0000"/>
                </a:solidFill>
              </a:rPr>
              <a:t>Letters, Journal Articles, Websites, Images, Videos etc. 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25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0"/>
            <a:ext cx="9144000" cy="633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07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2548</TotalTime>
  <Words>1419</Words>
  <Application>Microsoft Macintosh PowerPoint</Application>
  <PresentationFormat>On-screen Show (4:3)</PresentationFormat>
  <Paragraphs>162</Paragraphs>
  <Slides>24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Breeze</vt:lpstr>
      <vt:lpstr>How and When to Cite Your Sources</vt:lpstr>
      <vt:lpstr>MLA Modern Language Association (7th Ed.)</vt:lpstr>
      <vt:lpstr>MLA</vt:lpstr>
      <vt:lpstr>Why Do We Need To Cite Sources?</vt:lpstr>
      <vt:lpstr>PowerPoint Presentation</vt:lpstr>
      <vt:lpstr>In-Text Citation</vt:lpstr>
      <vt:lpstr>Examples of In-Text Citation</vt:lpstr>
      <vt:lpstr>References/Cited Works</vt:lpstr>
      <vt:lpstr>PowerPoint Presentation</vt:lpstr>
      <vt:lpstr>Reference or Bibliography?</vt:lpstr>
      <vt:lpstr>Footnotes &amp; Endnotes</vt:lpstr>
      <vt:lpstr>When Should I Cite:</vt:lpstr>
      <vt:lpstr>MLA Citations </vt:lpstr>
      <vt:lpstr>How Do I Cite:</vt:lpstr>
      <vt:lpstr>Books</vt:lpstr>
      <vt:lpstr>Journal Article</vt:lpstr>
      <vt:lpstr>Website</vt:lpstr>
      <vt:lpstr>Online Magazine</vt:lpstr>
      <vt:lpstr>Images</vt:lpstr>
      <vt:lpstr>More Information</vt:lpstr>
      <vt:lpstr>Citation Guidelines  and Tools</vt:lpstr>
      <vt:lpstr>Oliver </vt:lpstr>
      <vt:lpstr>For Further Assistance</vt:lpstr>
      <vt:lpstr>MLA QUIZ</vt:lpstr>
    </vt:vector>
  </TitlesOfParts>
  <Company>RCHK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Referencing</dc:title>
  <dc:creator>Sonia Hansen</dc:creator>
  <cp:lastModifiedBy>Sonia Hansen</cp:lastModifiedBy>
  <cp:revision>91</cp:revision>
  <dcterms:created xsi:type="dcterms:W3CDTF">2011-09-25T08:15:51Z</dcterms:created>
  <dcterms:modified xsi:type="dcterms:W3CDTF">2012-04-27T07:40:15Z</dcterms:modified>
</cp:coreProperties>
</file>